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00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2" r:id="rId19"/>
    <p:sldId id="320" r:id="rId20"/>
    <p:sldId id="270" r:id="rId21"/>
    <p:sldId id="321" r:id="rId22"/>
    <p:sldId id="323" r:id="rId23"/>
    <p:sldId id="324" r:id="rId24"/>
    <p:sldId id="326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B576B9-0268-C545-8666-6AADD9FAFDA0}">
          <p14:sldIdLst>
            <p14:sldId id="300"/>
            <p14:sldId id="302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2"/>
            <p14:sldId id="320"/>
            <p14:sldId id="270"/>
            <p14:sldId id="321"/>
            <p14:sldId id="323"/>
            <p14:sldId id="324"/>
            <p14:sldId id="326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3"/>
    <p:restoredTop sz="89916"/>
  </p:normalViewPr>
  <p:slideViewPr>
    <p:cSldViewPr snapToGrid="0" snapToObjects="1">
      <p:cViewPr varScale="1">
        <p:scale>
          <a:sx n="71" d="100"/>
          <a:sy n="71" d="100"/>
        </p:scale>
        <p:origin x="848" y="184"/>
      </p:cViewPr>
      <p:guideLst/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59EE7-3E25-4842-A308-8D34A301A77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04458-F08C-A646-BF42-E472534D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6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integer factorization, discrete logarithm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04458-F08C-A646-BF42-E472534D48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watch command sets a watchpoint on </a:t>
            </a:r>
            <a:r>
              <a:rPr lang="en-US" dirty="0" err="1"/>
              <a:t>var_name</a:t>
            </a:r>
            <a:r>
              <a:rPr lang="en-US" dirty="0"/>
              <a:t>. the debugger will stop the program when the value of </a:t>
            </a:r>
            <a:r>
              <a:rPr lang="en-US" dirty="0" err="1"/>
              <a:t>var_name</a:t>
            </a:r>
            <a:r>
              <a:rPr lang="en-US" dirty="0"/>
              <a:t> changes: both old and new values will be printed.</a:t>
            </a:r>
          </a:p>
          <a:p>
            <a:r>
              <a:rPr lang="en-US" dirty="0"/>
              <a:t>The debugger stops the program whenever the program reads the value of any object involved in the evaluation of expression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04458-F08C-A646-BF42-E472534D48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02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1CD1-E192-3C43-9010-B0DEA82A0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3E5B4-34DF-3241-8436-72362D004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4EAA6-6694-A04B-B34F-16CA7E44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10E8B-C3D4-2F41-A1A8-DCC749D6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F719F-08F9-FB4D-A938-ADC6E708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8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9AEB-6A9E-8F4E-A4E1-D61DF297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732AA-0A25-4843-9C95-4BC56268C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8705F-A0A5-6947-B8AE-56C50C12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F428C-0E7D-0B42-B1EB-26BBA08E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8113-0660-544D-85F1-1EAFAD7FE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305D0-FFA7-8542-BFF2-88006A43E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FEFE2-3FFF-0B41-A189-48FBE82A8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840E9-4A4F-6443-9885-869687E1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AC0BA-AEAA-3845-A86A-62D299F8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643A-2101-9146-A72B-C0087045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0F79-6C6F-1041-8A96-6DDA41A7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BCFCD-A5D3-124D-80E6-7E7593420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4770-ACE9-2C4D-A666-5DD84DF2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CE935-EFB8-C046-B506-D855AE03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7D89B-5858-CE40-891D-FD3C4C04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E67D-B39B-DA43-9DDA-2CBC38D4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B2EC6-677E-EA4C-A153-B356AFBAA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748A0-EBD1-3046-AABE-F94DD663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37235-CB4A-2948-8CFC-F41CFFCB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77743-2530-5C41-ADDD-70EBB91A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9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42D0-1F3A-F74E-92FE-87275CB3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DFDC-6E50-3947-9B8D-17A9A7C59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D3FF4-F607-7B4E-A68F-74159741F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C1500-F1CD-8141-B509-512F30F6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EE977-47C5-164F-8945-EFF814E1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FF97C-7E76-BC47-9531-FEAD7CB7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4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49EC-1C85-9C4D-A785-D638FD4A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AB308-1AA6-F647-8BCF-DE15FF4F3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670AF-0A60-1449-8027-8FED8DE2F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17BA2-53FB-B648-A14D-A2692DF49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5885FC-9DB4-6440-8254-214B8C8C0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5E77C-AFDD-3B48-8812-B3D8E6D5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F9BA4-1AA0-F74C-8EEB-A6571177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DC670-3D6C-CE4E-82E0-E2DC52E8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5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E692-DD09-FA45-9E23-27F701E7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BC729-8BB0-9B46-ADF5-8C2BE792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423A0-DEDC-A841-9B14-C2DE6DCF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B300C-2456-8E47-8C39-CA0F13EE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656B1D-877A-5E41-A32E-5F4A0051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D7EC1-DCA6-BA43-B043-1C7ED0DB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A4492-80F0-BA4D-BF11-BC773630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3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898C-1917-484A-A145-7A2723C7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01F10-F93F-6143-83C7-E8432CFC2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6C701-4D4A-2C43-A773-747D3C994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CAA1F-82D9-7542-8F4E-93AA135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BBC00-2489-014C-84C1-A4DC4BB8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FACCF-0ECC-2D4E-B1E9-0F0F46C88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7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60E6-6380-1D4E-A048-948DD101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B46882-1052-C442-92E8-BC1182D54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8E92E-3DC7-A440-88BA-1CBB90BEB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62D14-9300-8F4C-ABD0-E15E6292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3C632-8CE2-E64E-ABEB-A6A8A3B4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AAD17-BDF7-0F41-ADFA-FF0885F6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05DDA-2131-4948-933C-499BDE9A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3671-249B-2A40-8898-2D3CCAA0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AA226-1B1E-D242-944E-69F40704D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F96EF-9CD3-284A-BFFC-4FB32FB95447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81B7A-0403-6C42-8488-EF86FFF60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D0F53-B88A-914D-B0E5-51C3E1482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2B366-84D5-A240-93F2-FF98012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5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iyi@cs.ucla.edu" TargetMode="External"/><Relationship Id="rId2" Type="http://schemas.openxmlformats.org/officeDocument/2006/relationships/hyperlink" Target="https://web.cs.ucla.edu/classes/fall18/cs35L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hiyi-zhang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42B6-FC2B-AA42-830D-90F5A0EDB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31" y="769439"/>
            <a:ext cx="10796337" cy="2387600"/>
          </a:xfrm>
        </p:spPr>
        <p:txBody>
          <a:bodyPr>
            <a:normAutofit/>
          </a:bodyPr>
          <a:lstStyle/>
          <a:p>
            <a:r>
              <a:rPr lang="en-US" b="1" dirty="0"/>
              <a:t>Software Construction Laboratory</a:t>
            </a:r>
            <a:br>
              <a:rPr lang="en-US" b="1" dirty="0"/>
            </a:br>
            <a:r>
              <a:rPr lang="en-US" b="1" dirty="0"/>
              <a:t>CS35L – </a:t>
            </a:r>
            <a:r>
              <a:rPr lang="en-US" b="1"/>
              <a:t>Lab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111E3-B1F0-BE46-B3DA-ADB3DB771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57078"/>
          </a:xfrm>
        </p:spPr>
        <p:txBody>
          <a:bodyPr>
            <a:normAutofit/>
          </a:bodyPr>
          <a:lstStyle/>
          <a:p>
            <a:r>
              <a:rPr lang="en-US" dirty="0"/>
              <a:t>Course Webpage: </a:t>
            </a:r>
            <a:r>
              <a:rPr lang="en-US" dirty="0">
                <a:hlinkClick r:id="rId2"/>
              </a:rPr>
              <a:t>https://web.cs.ucla.edu/classes/fall18/cs35L/index.html</a:t>
            </a:r>
            <a:r>
              <a:rPr lang="en-US" dirty="0"/>
              <a:t> </a:t>
            </a:r>
          </a:p>
          <a:p>
            <a:r>
              <a:rPr lang="en-US" dirty="0"/>
              <a:t>TA: Zhiyi Zhang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zhiyi@cs.ucla.edu</a:t>
            </a:r>
            <a:endParaRPr lang="en-US" dirty="0"/>
          </a:p>
          <a:p>
            <a:r>
              <a:rPr lang="en-US" dirty="0"/>
              <a:t>Webpage: </a:t>
            </a:r>
            <a:r>
              <a:rPr lang="en-US" dirty="0">
                <a:hlinkClick r:id="rId4"/>
              </a:rPr>
              <a:t>https://zhiyi-zhang.com</a:t>
            </a:r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5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5354-1811-154E-A366-CE8C9426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19992-2C38-8A47-A8C2-60F4A2B3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program that is used to run and debug other (target) programs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a debugger, programmers can:</a:t>
            </a:r>
          </a:p>
          <a:p>
            <a:r>
              <a:rPr lang="en-US" dirty="0"/>
              <a:t>step through source code line by line</a:t>
            </a:r>
          </a:p>
          <a:p>
            <a:pPr lvl="1"/>
            <a:r>
              <a:rPr lang="en-US" dirty="0"/>
              <a:t>each line is executed on demand </a:t>
            </a:r>
          </a:p>
          <a:p>
            <a:r>
              <a:rPr lang="en-US" dirty="0"/>
              <a:t>interact with and inspect program at run-time</a:t>
            </a:r>
          </a:p>
          <a:p>
            <a:r>
              <a:rPr lang="en-US" dirty="0"/>
              <a:t>If program crashes, the debugger outputs where and why it crashed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6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4309-1D33-B947-B59C-59DD6411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– GNU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5EE4-0B76-E942-83F8-025E4FE8E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Debugger for several languages</a:t>
            </a:r>
          </a:p>
          <a:p>
            <a:pPr lvl="1"/>
            <a:r>
              <a:rPr lang="en-US" dirty="0"/>
              <a:t>C, C++, Java, Objective-C,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Allows you to inspect what the program is doing at a certain point (breakpoint) during execution</a:t>
            </a:r>
          </a:p>
          <a:p>
            <a:r>
              <a:rPr lang="en-US" dirty="0"/>
              <a:t>Logical errors and segmentation faults are easier to ﬁnd with the help of </a:t>
            </a:r>
            <a:r>
              <a:rPr lang="en-US" dirty="0" err="1"/>
              <a:t>gdb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1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CA2B-8452-3542-A202-880FE214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GDB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F754-4CB8-6F46-85C0-483D8F02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Compile Program</a:t>
            </a:r>
          </a:p>
          <a:p>
            <a:r>
              <a:rPr lang="en-US" dirty="0"/>
              <a:t>Without a debugger: </a:t>
            </a:r>
            <a:r>
              <a:rPr lang="en-US" dirty="0" err="1"/>
              <a:t>gcc</a:t>
            </a:r>
            <a:r>
              <a:rPr lang="en-US" dirty="0"/>
              <a:t> [flags] &lt;source files&gt; -o &lt;output file&gt;</a:t>
            </a:r>
          </a:p>
          <a:p>
            <a:pPr lvl="1"/>
            <a:r>
              <a:rPr lang="en-US" dirty="0"/>
              <a:t>Check our previous slides (week 3) if you forgot this :D</a:t>
            </a:r>
          </a:p>
          <a:p>
            <a:r>
              <a:rPr lang="en-US" dirty="0"/>
              <a:t>With </a:t>
            </a:r>
            <a:r>
              <a:rPr lang="en-US" dirty="0" err="1"/>
              <a:t>gdb</a:t>
            </a:r>
            <a:r>
              <a:rPr lang="en-US" dirty="0"/>
              <a:t>: </a:t>
            </a:r>
            <a:r>
              <a:rPr lang="en-US" dirty="0" err="1"/>
              <a:t>gcc</a:t>
            </a:r>
            <a:r>
              <a:rPr lang="en-US" dirty="0"/>
              <a:t> [other flags] –g &lt;source files&gt; -o &lt;output file&gt;</a:t>
            </a:r>
          </a:p>
          <a:p>
            <a:pPr lvl="1"/>
            <a:r>
              <a:rPr lang="en-US" dirty="0"/>
              <a:t>Produce debugging information that can be used by built-in debugger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Specify Program to Debug</a:t>
            </a:r>
          </a:p>
          <a:p>
            <a:r>
              <a:rPr lang="en-US" dirty="0"/>
              <a:t>Use </a:t>
            </a:r>
            <a:r>
              <a:rPr lang="en-US" dirty="0" err="1"/>
              <a:t>gdb</a:t>
            </a:r>
            <a:r>
              <a:rPr lang="en-US" dirty="0"/>
              <a:t> command with argument: “</a:t>
            </a:r>
            <a:r>
              <a:rPr lang="en-US" dirty="0" err="1"/>
              <a:t>gdb</a:t>
            </a:r>
            <a:r>
              <a:rPr lang="en-US" dirty="0"/>
              <a:t> &lt;executable&gt;”</a:t>
            </a:r>
          </a:p>
          <a:p>
            <a:r>
              <a:rPr lang="en-US" dirty="0"/>
              <a:t>Specify program in </a:t>
            </a:r>
            <a:r>
              <a:rPr lang="en-US" dirty="0" err="1"/>
              <a:t>gdb</a:t>
            </a:r>
            <a:r>
              <a:rPr lang="en-US" dirty="0"/>
              <a:t>: “</a:t>
            </a:r>
            <a:r>
              <a:rPr lang="en-US" dirty="0" err="1"/>
              <a:t>gdb</a:t>
            </a:r>
            <a:r>
              <a:rPr lang="en-US" dirty="0"/>
              <a:t>” and then “(</a:t>
            </a:r>
            <a:r>
              <a:rPr lang="en-US" dirty="0" err="1"/>
              <a:t>gdb</a:t>
            </a:r>
            <a:r>
              <a:rPr lang="en-US" dirty="0"/>
              <a:t>) file &lt;executable&gt;”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1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A9B1-4755-4540-9CAF-C95983D4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850"/>
            <a:ext cx="10515600" cy="1325563"/>
          </a:xfrm>
        </p:spPr>
        <p:txBody>
          <a:bodyPr/>
          <a:lstStyle/>
          <a:p>
            <a:r>
              <a:rPr lang="en-US" dirty="0"/>
              <a:t>How to use GDB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0CC67-2CEB-FE48-9C40-2B0381AE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413"/>
            <a:ext cx="10515600" cy="4826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Run your program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run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run [arguments]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When you are in GDB’s interactive shell</a:t>
            </a:r>
          </a:p>
          <a:p>
            <a:r>
              <a:rPr lang="en-US" dirty="0"/>
              <a:t>Tab to autocomplete, up-down arrow to recall history commands</a:t>
            </a:r>
          </a:p>
          <a:p>
            <a:r>
              <a:rPr lang="en-US" dirty="0"/>
              <a:t>help [command] to get help information of a command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Exit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quit</a:t>
            </a:r>
          </a:p>
        </p:txBody>
      </p:sp>
    </p:spTree>
    <p:extLst>
      <p:ext uri="{BB962C8B-B14F-4D97-AF65-F5344CB8AC3E}">
        <p14:creationId xmlns:p14="http://schemas.microsoft.com/office/powerpoint/2010/main" val="385467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A213-CB78-C845-A5C6-1994747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out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2858-6640-B945-BED4-81E6E595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bugs</a:t>
            </a:r>
          </a:p>
          <a:p>
            <a:r>
              <a:rPr lang="en-US" dirty="0"/>
              <a:t>Segmentation fault (program stopped unexpectedly)</a:t>
            </a:r>
          </a:p>
          <a:p>
            <a:r>
              <a:rPr lang="en-US" dirty="0"/>
              <a:t>Logic error (program exits successfully)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Breakpoints to find out bugs</a:t>
            </a:r>
          </a:p>
          <a:p>
            <a:r>
              <a:rPr lang="en-US" dirty="0"/>
              <a:t>used to stop the running program at a specific point</a:t>
            </a:r>
          </a:p>
          <a:p>
            <a:r>
              <a:rPr lang="en-US" dirty="0"/>
              <a:t>prompt you for another command to move on</a:t>
            </a:r>
          </a:p>
        </p:txBody>
      </p:sp>
    </p:spTree>
    <p:extLst>
      <p:ext uri="{BB962C8B-B14F-4D97-AF65-F5344CB8AC3E}">
        <p14:creationId xmlns:p14="http://schemas.microsoft.com/office/powerpoint/2010/main" val="103882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B0FE-93EE-6E4E-8487-2C3C9F55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breakpoints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C2CBC-2932-DF48-BFEE-5C6D1CCC5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Setting breakpoints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break file1.c:6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break </a:t>
            </a:r>
            <a:r>
              <a:rPr lang="en-US" dirty="0" err="1"/>
              <a:t>my_function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break [position] if [expression]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Check the existing breakpoints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info breakpoints</a:t>
            </a:r>
          </a:p>
          <a:p>
            <a:pPr lvl="1"/>
            <a:r>
              <a:rPr lang="en-US" dirty="0"/>
              <a:t>Or break or </a:t>
            </a:r>
            <a:r>
              <a:rPr lang="en-US" dirty="0" err="1"/>
              <a:t>br</a:t>
            </a:r>
            <a:r>
              <a:rPr lang="en-US" dirty="0"/>
              <a:t> or b </a:t>
            </a:r>
          </a:p>
        </p:txBody>
      </p:sp>
    </p:spTree>
    <p:extLst>
      <p:ext uri="{BB962C8B-B14F-4D97-AF65-F5344CB8AC3E}">
        <p14:creationId xmlns:p14="http://schemas.microsoft.com/office/powerpoint/2010/main" val="215397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102-D1CE-014F-9EAA-F4544D56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breakpoints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8B57-7CCA-6940-AB9D-FA4C66594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Delete breakpoints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delete [</a:t>
            </a:r>
            <a:r>
              <a:rPr lang="en-US" dirty="0" err="1"/>
              <a:t>breakpoint_id</a:t>
            </a:r>
            <a:r>
              <a:rPr lang="en-US" dirty="0"/>
              <a:t>]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Enable/Disable breakpoints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disable/enable [</a:t>
            </a:r>
            <a:r>
              <a:rPr lang="en-US" dirty="0" err="1"/>
              <a:t>breakpoint_id</a:t>
            </a:r>
            <a:r>
              <a:rPr lang="en-US" dirty="0"/>
              <a:t>]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Ignore breakpoints for several times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ignore [</a:t>
            </a:r>
            <a:r>
              <a:rPr lang="en-US" dirty="0" err="1"/>
              <a:t>break_point_id</a:t>
            </a:r>
            <a:r>
              <a:rPr lang="en-US" dirty="0"/>
              <a:t>] [iterations]</a:t>
            </a:r>
          </a:p>
        </p:txBody>
      </p:sp>
    </p:spTree>
    <p:extLst>
      <p:ext uri="{BB962C8B-B14F-4D97-AF65-F5344CB8AC3E}">
        <p14:creationId xmlns:p14="http://schemas.microsoft.com/office/powerpoint/2010/main" val="262481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F232-A104-774E-9C0A-BBAD89D2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07"/>
            <a:ext cx="10515600" cy="1325563"/>
          </a:xfrm>
        </p:spPr>
        <p:txBody>
          <a:bodyPr/>
          <a:lstStyle/>
          <a:p>
            <a:r>
              <a:rPr lang="en-US" dirty="0"/>
              <a:t>More commands when using GDB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7963F-A7C2-8F4B-BE34-677FE27D1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1536970"/>
            <a:ext cx="6407968" cy="51096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Printing data of interest at run time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print [format] [expression]</a:t>
            </a:r>
          </a:p>
          <a:p>
            <a:pPr lvl="1"/>
            <a:r>
              <a:rPr lang="en-US" dirty="0"/>
              <a:t>d, x, o, t for decimal, hexadecimal, octal, and binary notation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Watch changes to variables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watch [</a:t>
            </a:r>
            <a:r>
              <a:rPr lang="en-US" dirty="0" err="1"/>
              <a:t>var_name</a:t>
            </a:r>
            <a:r>
              <a:rPr lang="en-US" dirty="0"/>
              <a:t>]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</a:t>
            </a:r>
            <a:r>
              <a:rPr lang="en-US" dirty="0" err="1"/>
              <a:t>rwatch</a:t>
            </a:r>
            <a:r>
              <a:rPr lang="en-US" dirty="0"/>
              <a:t> [expression]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When a program stops at a breakpoint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continue | step | next | finish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7180D-17D4-5146-8625-C08B34A18F2C}"/>
              </a:ext>
            </a:extLst>
          </p:cNvPr>
          <p:cNvSpPr/>
          <p:nvPr/>
        </p:nvSpPr>
        <p:spPr>
          <a:xfrm>
            <a:off x="7341140" y="2378975"/>
            <a:ext cx="4740613" cy="4401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c or continue</a:t>
            </a:r>
            <a:r>
              <a:rPr lang="en-US" sz="2000" dirty="0"/>
              <a:t>: debugger will continue executing until next breakpoint.</a:t>
            </a:r>
          </a:p>
          <a:p>
            <a:endParaRPr lang="en-US" sz="2000" b="1" dirty="0"/>
          </a:p>
          <a:p>
            <a:r>
              <a:rPr lang="en-US" sz="2000" b="1" dirty="0"/>
              <a:t>s or step</a:t>
            </a:r>
            <a:r>
              <a:rPr lang="en-US" sz="2000" dirty="0"/>
              <a:t>: debugger will continue to next source line.</a:t>
            </a:r>
          </a:p>
          <a:p>
            <a:endParaRPr lang="en-US" sz="2000" b="1" dirty="0"/>
          </a:p>
          <a:p>
            <a:r>
              <a:rPr lang="en-US" sz="2000" b="1" dirty="0"/>
              <a:t>n or next</a:t>
            </a:r>
            <a:r>
              <a:rPr lang="en-US" sz="2000" dirty="0"/>
              <a:t>: debugger will continue to next source line in the current (innermost) stack frame.</a:t>
            </a:r>
          </a:p>
          <a:p>
            <a:endParaRPr lang="en-US" sz="2000" b="1" dirty="0"/>
          </a:p>
          <a:p>
            <a:r>
              <a:rPr lang="en-US" sz="2000" b="1" dirty="0"/>
              <a:t>f or finish</a:t>
            </a:r>
            <a:r>
              <a:rPr lang="en-US" sz="2000" dirty="0"/>
              <a:t>: debugger will resume execution until the current function returns. Execution stops immediately after the program flow returns to the function's caller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518E586-48C7-DB4C-845F-073F9D927AB5}"/>
              </a:ext>
            </a:extLst>
          </p:cNvPr>
          <p:cNvSpPr/>
          <p:nvPr/>
        </p:nvSpPr>
        <p:spPr>
          <a:xfrm rot="19457792">
            <a:off x="6553155" y="4945303"/>
            <a:ext cx="746165" cy="58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57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F2F2-23CC-FE4D-BB7C-A93A7EF0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commands when using GDB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0AEA-5C7C-504A-BB04-5AB22F2A6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List all functions in the program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info functions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List the source code lines around the current line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list</a:t>
            </a:r>
          </a:p>
        </p:txBody>
      </p:sp>
    </p:spTree>
    <p:extLst>
      <p:ext uri="{BB962C8B-B14F-4D97-AF65-F5344CB8AC3E}">
        <p14:creationId xmlns:p14="http://schemas.microsoft.com/office/powerpoint/2010/main" val="3976044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FE52B-84D0-C247-AE33-F77C4BFC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09371" cy="1325563"/>
          </a:xfrm>
        </p:spPr>
        <p:txBody>
          <a:bodyPr/>
          <a:lstStyle/>
          <a:p>
            <a:r>
              <a:rPr lang="en-US" dirty="0"/>
              <a:t>Brief Introduction to Process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D9574-CCAE-D648-9BE5-077CEC8B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Stack </a:t>
            </a:r>
          </a:p>
          <a:p>
            <a:r>
              <a:rPr lang="en-US" dirty="0"/>
              <a:t>Push frame when function invoked</a:t>
            </a:r>
          </a:p>
          <a:p>
            <a:r>
              <a:rPr lang="en-US" dirty="0"/>
              <a:t>Pop frame when function returned</a:t>
            </a:r>
          </a:p>
          <a:p>
            <a:r>
              <a:rPr lang="en-US" dirty="0"/>
              <a:t>Stores local </a:t>
            </a:r>
            <a:r>
              <a:rPr lang="en-US" dirty="0" err="1"/>
              <a:t>vars</a:t>
            </a:r>
            <a:r>
              <a:rPr lang="en-US" dirty="0"/>
              <a:t>, return address,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Heap</a:t>
            </a:r>
          </a:p>
          <a:p>
            <a:r>
              <a:rPr lang="en-US" dirty="0"/>
              <a:t>Dynamic memory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34D00-D9A2-864E-8455-D621C194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815" y="-176463"/>
            <a:ext cx="4527753" cy="72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8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3A7D-276F-5140-AC9C-114779FB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4-2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5935F-9A7A-A64F-BA46-FBA5645A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introduction to Public Key Cryptography</a:t>
            </a:r>
          </a:p>
          <a:p>
            <a:r>
              <a:rPr lang="en-US" dirty="0"/>
              <a:t>Debugging in C</a:t>
            </a:r>
          </a:p>
          <a:p>
            <a:r>
              <a:rPr lang="en-US" dirty="0"/>
              <a:t>Programming in C for homework 4</a:t>
            </a:r>
          </a:p>
        </p:txBody>
      </p:sp>
    </p:spTree>
    <p:extLst>
      <p:ext uri="{BB962C8B-B14F-4D97-AF65-F5344CB8AC3E}">
        <p14:creationId xmlns:p14="http://schemas.microsoft.com/office/powerpoint/2010/main" val="400885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787" y="26904"/>
            <a:ext cx="6443664" cy="1325563"/>
          </a:xfrm>
        </p:spPr>
        <p:txBody>
          <a:bodyPr/>
          <a:lstStyle/>
          <a:p>
            <a:r>
              <a:rPr lang="en-US" dirty="0"/>
              <a:t>Stack Frames and the Stack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66" y="1243684"/>
            <a:ext cx="3275252" cy="5536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88" y="1243684"/>
            <a:ext cx="5210033" cy="591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4" y="1835630"/>
            <a:ext cx="5160296" cy="1443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88" y="3308702"/>
            <a:ext cx="5210033" cy="12272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00472" y="1307861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Program Ends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51603" y="4993106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stack frame belonging to main():</a:t>
            </a:r>
          </a:p>
          <a:p>
            <a:r>
              <a:rPr lang="en-US" dirty="0"/>
              <a:t>Uninteresting since main() has no automatic variables, no parameters, and no function to return to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6528" y="4993107"/>
            <a:ext cx="521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to </a:t>
            </a:r>
            <a:r>
              <a:rPr lang="en-US" dirty="0" err="1"/>
              <a:t>first_function</a:t>
            </a:r>
            <a:r>
              <a:rPr lang="en-US" dirty="0"/>
              <a:t>() is made, unused stack memory is used to create a frame for </a:t>
            </a:r>
            <a:r>
              <a:rPr lang="en-US" dirty="0" err="1"/>
              <a:t>first_function</a:t>
            </a:r>
            <a:r>
              <a:rPr lang="en-US" dirty="0"/>
              <a:t>(). It holds four things: storage space for an </a:t>
            </a:r>
            <a:r>
              <a:rPr lang="en-US" dirty="0" err="1"/>
              <a:t>int</a:t>
            </a:r>
            <a:r>
              <a:rPr lang="en-US" dirty="0"/>
              <a:t>, a char, and a void *, and the line to return to within main()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3407" y="4993106"/>
            <a:ext cx="5254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 to </a:t>
            </a:r>
            <a:r>
              <a:rPr lang="en-US" dirty="0" err="1"/>
              <a:t>second_function</a:t>
            </a:r>
            <a:r>
              <a:rPr lang="en-US" dirty="0"/>
              <a:t>() is made, unused stack memory is used to create a stack frame for </a:t>
            </a:r>
            <a:r>
              <a:rPr lang="en-US" dirty="0" err="1"/>
              <a:t>second_function</a:t>
            </a:r>
            <a:r>
              <a:rPr lang="en-US" dirty="0"/>
              <a:t>(). The frame holds 3 things: storage space for an </a:t>
            </a:r>
            <a:r>
              <a:rPr lang="en-US" dirty="0" err="1"/>
              <a:t>int</a:t>
            </a:r>
            <a:r>
              <a:rPr lang="en-US" dirty="0"/>
              <a:t> and the current address of execution within </a:t>
            </a:r>
            <a:r>
              <a:rPr lang="en-US" dirty="0" err="1"/>
              <a:t>second_function</a:t>
            </a:r>
            <a:r>
              <a:rPr lang="en-US" dirty="0"/>
              <a:t>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0356" y="4993107"/>
            <a:ext cx="5188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When </a:t>
            </a:r>
            <a:r>
              <a:rPr lang="en-US" dirty="0" err="1"/>
              <a:t>second_function</a:t>
            </a:r>
            <a:r>
              <a:rPr lang="en-US" dirty="0"/>
              <a:t>() returns, its frame is used to determine where to return to (line 22 of </a:t>
            </a:r>
            <a:r>
              <a:rPr lang="en-US" dirty="0" err="1"/>
              <a:t>first_function</a:t>
            </a:r>
            <a:r>
              <a:rPr lang="en-US" dirty="0"/>
              <a:t>()), then </a:t>
            </a:r>
            <a:r>
              <a:rPr lang="en-US" dirty="0" err="1"/>
              <a:t>deallocated</a:t>
            </a:r>
            <a:r>
              <a:rPr lang="en-US" dirty="0"/>
              <a:t> and returned to stack.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46264" y="4965810"/>
            <a:ext cx="514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When </a:t>
            </a:r>
            <a:r>
              <a:rPr lang="en-US" dirty="0" err="1"/>
              <a:t>first_function</a:t>
            </a:r>
            <a:r>
              <a:rPr lang="en-US" dirty="0"/>
              <a:t>() returns, its frame is used to determine where to return to (line 9 of main()), then </a:t>
            </a:r>
            <a:r>
              <a:rPr lang="en-US" dirty="0" err="1"/>
              <a:t>deallocated</a:t>
            </a:r>
            <a:r>
              <a:rPr lang="en-US" dirty="0"/>
              <a:t> and returned to the stack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6264" y="5011303"/>
            <a:ext cx="516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main() returns, the program ends</a:t>
            </a:r>
          </a:p>
        </p:txBody>
      </p:sp>
    </p:spTree>
    <p:extLst>
      <p:ext uri="{BB962C8B-B14F-4D97-AF65-F5344CB8AC3E}">
        <p14:creationId xmlns:p14="http://schemas.microsoft.com/office/powerpoint/2010/main" val="363376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4326-396C-D549-92CE-9AF28BF8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FYI: Analyzing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42139-ED6D-7149-BF12-634A56D95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info frame </a:t>
            </a:r>
          </a:p>
          <a:p>
            <a:pPr lvl="1"/>
            <a:r>
              <a:rPr lang="en-US" dirty="0"/>
              <a:t>Displays information about the current stack frame, including its return address and saved register values 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info locals</a:t>
            </a:r>
          </a:p>
          <a:p>
            <a:pPr lvl="1"/>
            <a:r>
              <a:rPr lang="en-US" dirty="0"/>
              <a:t>Lists the local variables of the function corresponding to the stack frame, with their current values</a:t>
            </a:r>
          </a:p>
          <a:p>
            <a:r>
              <a:rPr lang="en-US" dirty="0"/>
              <a:t>(</a:t>
            </a:r>
            <a:r>
              <a:rPr lang="en-US" dirty="0" err="1"/>
              <a:t>gdb</a:t>
            </a:r>
            <a:r>
              <a:rPr lang="en-US" dirty="0"/>
              <a:t>) info </a:t>
            </a:r>
            <a:r>
              <a:rPr lang="en-US" dirty="0" err="1"/>
              <a:t>args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List the argument values of the corresponding function call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46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9830-28CA-FD42-A6B4-533C84DE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in C for you Homework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A3F29-AE54-9346-8918-726503088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95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4102-A0F9-3E43-A179-2C0D81B4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types, pointers,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1EC5-9533-EC47-BFC1-D1AD4485B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data type</a:t>
            </a:r>
          </a:p>
          <a:p>
            <a:pPr lvl="1"/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float</a:t>
            </a:r>
          </a:p>
          <a:p>
            <a:pPr lvl="1"/>
            <a:r>
              <a:rPr lang="en-US" dirty="0"/>
              <a:t>double</a:t>
            </a:r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void</a:t>
            </a:r>
          </a:p>
          <a:p>
            <a:r>
              <a:rPr lang="en-US" dirty="0"/>
              <a:t>Pointers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variable_type</a:t>
            </a:r>
            <a:r>
              <a:rPr lang="en-US" dirty="0"/>
              <a:t>&gt; *&lt;name&gt;</a:t>
            </a:r>
          </a:p>
          <a:p>
            <a:r>
              <a:rPr lang="en-US" dirty="0"/>
              <a:t>Struct</a:t>
            </a:r>
          </a:p>
          <a:p>
            <a:pPr lvl="1"/>
            <a:r>
              <a:rPr lang="en-US" dirty="0"/>
              <a:t>struct &lt;name&gt; { ... }</a:t>
            </a:r>
          </a:p>
        </p:txBody>
      </p:sp>
    </p:spTree>
    <p:extLst>
      <p:ext uri="{BB962C8B-B14F-4D97-AF65-F5344CB8AC3E}">
        <p14:creationId xmlns:p14="http://schemas.microsoft.com/office/powerpoint/2010/main" val="335049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8B97-6611-7A4E-9B96-947B443B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3FEE70-6412-864E-8F55-59A400F1FFAF}"/>
              </a:ext>
            </a:extLst>
          </p:cNvPr>
          <p:cNvGrpSpPr/>
          <p:nvPr/>
        </p:nvGrpSpPr>
        <p:grpSpPr>
          <a:xfrm>
            <a:off x="267586" y="2122452"/>
            <a:ext cx="5477760" cy="3837833"/>
            <a:chOff x="-3777572" y="2436023"/>
            <a:chExt cx="5477760" cy="38378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A27B21-50DE-BC46-9BFA-72332C8B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0820" y="2436023"/>
              <a:ext cx="3751008" cy="108028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E4AEAB-4AA8-2844-A732-637099E7593D}"/>
                </a:ext>
              </a:extLst>
            </p:cNvPr>
            <p:cNvSpPr txBox="1"/>
            <p:nvPr/>
          </p:nvSpPr>
          <p:spPr>
            <a:xfrm>
              <a:off x="-3777572" y="2651513"/>
              <a:ext cx="2819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int</a:t>
              </a:r>
              <a:r>
                <a:rPr lang="en-US" sz="2800" dirty="0"/>
                <a:t> *x;</a:t>
              </a:r>
            </a:p>
            <a:p>
              <a:r>
                <a:rPr lang="en-US" sz="2800" dirty="0" err="1"/>
                <a:t>int</a:t>
              </a:r>
              <a:r>
                <a:rPr lang="en-US" sz="2800" dirty="0"/>
                <a:t> *y;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D9E7F0-310A-7046-ADC0-C0373270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2661" y="3695567"/>
              <a:ext cx="3765189" cy="119174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F9CD2C-7D62-6B41-AE23-2539ACEC0A3D}"/>
                </a:ext>
              </a:extLst>
            </p:cNvPr>
            <p:cNvSpPr txBox="1"/>
            <p:nvPr/>
          </p:nvSpPr>
          <p:spPr>
            <a:xfrm>
              <a:off x="-3777572" y="3925784"/>
              <a:ext cx="2819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int</a:t>
              </a:r>
              <a:r>
                <a:rPr lang="en-US" sz="2800" dirty="0"/>
                <a:t> </a:t>
              </a:r>
              <a:r>
                <a:rPr lang="en-US" sz="2800" dirty="0" err="1"/>
                <a:t>var</a:t>
              </a:r>
              <a:r>
                <a:rPr lang="en-US" sz="2800" dirty="0"/>
                <a:t>;   </a:t>
              </a:r>
            </a:p>
            <a:p>
              <a:r>
                <a:rPr lang="en-US" sz="2800" dirty="0"/>
                <a:t>x = &amp;</a:t>
              </a:r>
              <a:r>
                <a:rPr lang="en-US" sz="2800" dirty="0" err="1"/>
                <a:t>var</a:t>
              </a:r>
              <a:r>
                <a:rPr lang="en-US" sz="2800" dirty="0"/>
                <a:t>;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659911-EB01-734B-9E4B-9B73647C0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9034" y="5073536"/>
              <a:ext cx="3736826" cy="120032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0FD7CD-FB18-0A4E-9644-B4C1119E636B}"/>
                </a:ext>
              </a:extLst>
            </p:cNvPr>
            <p:cNvSpPr txBox="1"/>
            <p:nvPr/>
          </p:nvSpPr>
          <p:spPr>
            <a:xfrm>
              <a:off x="-3777572" y="5571135"/>
              <a:ext cx="2819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*x = 42;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0DA3C7-E212-444B-A3BC-1849D85DAB41}"/>
              </a:ext>
            </a:extLst>
          </p:cNvPr>
          <p:cNvGrpSpPr/>
          <p:nvPr/>
        </p:nvGrpSpPr>
        <p:grpSpPr>
          <a:xfrm>
            <a:off x="6276017" y="2179355"/>
            <a:ext cx="5657997" cy="3819822"/>
            <a:chOff x="5954606" y="2630470"/>
            <a:chExt cx="5657997" cy="38198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CF146-39FF-D64F-B87F-531BC333397F}"/>
                </a:ext>
              </a:extLst>
            </p:cNvPr>
            <p:cNvSpPr txBox="1"/>
            <p:nvPr/>
          </p:nvSpPr>
          <p:spPr>
            <a:xfrm>
              <a:off x="5954606" y="2958108"/>
              <a:ext cx="2819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*y = 13;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FF342C-582B-584D-ACBE-8FF10D337AEB}"/>
                </a:ext>
              </a:extLst>
            </p:cNvPr>
            <p:cNvSpPr txBox="1"/>
            <p:nvPr/>
          </p:nvSpPr>
          <p:spPr>
            <a:xfrm>
              <a:off x="6044474" y="4356671"/>
              <a:ext cx="2819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y = x;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22E5AB-4D89-F64D-B29F-E4E02358702F}"/>
                </a:ext>
              </a:extLst>
            </p:cNvPr>
            <p:cNvSpPr txBox="1"/>
            <p:nvPr/>
          </p:nvSpPr>
          <p:spPr>
            <a:xfrm>
              <a:off x="5954606" y="5584549"/>
              <a:ext cx="2819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*x = 13;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5DB686-3FA0-B745-BA1B-DFD6043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431" y="2630470"/>
              <a:ext cx="3980172" cy="133333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514D97-D5ED-3945-9352-9C8092E3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4531" y="5249972"/>
              <a:ext cx="3980172" cy="12003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1EE7436-A6D7-E848-929D-76EA6DBF7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1789" y="4017962"/>
              <a:ext cx="3958431" cy="120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93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8DBB-3A7B-2B4E-9C37-1042D97D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925A8-8A0B-1B4E-812B-766805B1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void *malloc (</a:t>
            </a:r>
            <a:r>
              <a:rPr lang="en-US" b="1" dirty="0" err="1"/>
              <a:t>size_t</a:t>
            </a:r>
            <a:r>
              <a:rPr lang="en-US" b="1" dirty="0"/>
              <a:t> size);</a:t>
            </a:r>
          </a:p>
          <a:p>
            <a:r>
              <a:rPr lang="en-US" dirty="0"/>
              <a:t>Allocates </a:t>
            </a:r>
            <a:r>
              <a:rPr lang="en-US" i="1" dirty="0"/>
              <a:t>size</a:t>
            </a:r>
            <a:r>
              <a:rPr lang="en-US" dirty="0"/>
              <a:t> bytes and returns a pointer to the allocated memory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void *</a:t>
            </a:r>
            <a:r>
              <a:rPr lang="en-US" b="1" dirty="0" err="1"/>
              <a:t>realloc</a:t>
            </a:r>
            <a:r>
              <a:rPr lang="en-US" b="1" dirty="0"/>
              <a:t> (void *</a:t>
            </a:r>
            <a:r>
              <a:rPr lang="en-US" b="1" dirty="0" err="1"/>
              <a:t>ptr</a:t>
            </a:r>
            <a:r>
              <a:rPr lang="en-US" b="1" dirty="0"/>
              <a:t>, </a:t>
            </a:r>
            <a:r>
              <a:rPr lang="en-US" b="1" dirty="0" err="1"/>
              <a:t>size_t</a:t>
            </a:r>
            <a:r>
              <a:rPr lang="en-US" b="1" dirty="0"/>
              <a:t> size);</a:t>
            </a:r>
          </a:p>
          <a:p>
            <a:r>
              <a:rPr lang="en-US" dirty="0"/>
              <a:t>Changes the size of the memory block pointed to by </a:t>
            </a:r>
            <a:r>
              <a:rPr lang="en-US" i="1" dirty="0" err="1"/>
              <a:t>ptr</a:t>
            </a:r>
            <a:r>
              <a:rPr lang="en-US" dirty="0"/>
              <a:t> to </a:t>
            </a:r>
            <a:r>
              <a:rPr lang="en-US" i="1" dirty="0"/>
              <a:t>size</a:t>
            </a:r>
            <a:r>
              <a:rPr lang="en-US" dirty="0"/>
              <a:t> bytes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void free (void *</a:t>
            </a:r>
            <a:r>
              <a:rPr lang="en-US" b="1" dirty="0" err="1"/>
              <a:t>ptr</a:t>
            </a:r>
            <a:r>
              <a:rPr lang="en-US" b="1" dirty="0"/>
              <a:t>);</a:t>
            </a:r>
          </a:p>
          <a:p>
            <a:r>
              <a:rPr lang="en-US" dirty="0"/>
              <a:t>Frees the block of memory pointed to by</a:t>
            </a:r>
            <a:r>
              <a:rPr lang="en-US" i="1" dirty="0"/>
              <a:t> </a:t>
            </a:r>
            <a:r>
              <a:rPr lang="en-US" i="1" dirty="0" err="1"/>
              <a:t>ptr</a:t>
            </a:r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8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3497-41F5-1D44-A1EF-19DF64A4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 to Public Key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1A790-F495-1045-BDC0-4F84420BC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3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815A-4E62-2449-9208-C02A3DC7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7956-B4E6-1545-9549-1CE1B78B1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Cryptographic system that uses </a:t>
            </a:r>
            <a:r>
              <a:rPr lang="en-US" b="1" dirty="0"/>
              <a:t>pairs</a:t>
            </a:r>
            <a:r>
              <a:rPr lang="en-US" dirty="0"/>
              <a:t> of keys</a:t>
            </a:r>
          </a:p>
          <a:p>
            <a:r>
              <a:rPr lang="en-US" b="1" i="1" dirty="0"/>
              <a:t>public keys</a:t>
            </a:r>
            <a:r>
              <a:rPr lang="en-US" b="1" dirty="0"/>
              <a:t> </a:t>
            </a:r>
            <a:r>
              <a:rPr lang="en-US" dirty="0"/>
              <a:t>which may be disseminated widely</a:t>
            </a:r>
          </a:p>
          <a:p>
            <a:r>
              <a:rPr lang="en-US" b="1" i="1" dirty="0"/>
              <a:t>private keys</a:t>
            </a:r>
            <a:r>
              <a:rPr lang="en-US" dirty="0"/>
              <a:t> which are known only to the owner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Examples</a:t>
            </a:r>
          </a:p>
          <a:p>
            <a:r>
              <a:rPr lang="en-US" dirty="0"/>
              <a:t>Cryptography Schemes: RSA (</a:t>
            </a:r>
            <a:r>
              <a:rPr lang="en-US" dirty="0" err="1"/>
              <a:t>Rivest</a:t>
            </a:r>
            <a:r>
              <a:rPr lang="en-US" dirty="0"/>
              <a:t>–Shamir–</a:t>
            </a:r>
            <a:r>
              <a:rPr lang="en-US" dirty="0" err="1"/>
              <a:t>Adleman</a:t>
            </a:r>
            <a:r>
              <a:rPr lang="en-US" dirty="0"/>
              <a:t>), ECC (Elliptic-curve cryptography), Attribute-based Encryption, etc.</a:t>
            </a:r>
          </a:p>
          <a:p>
            <a:r>
              <a:rPr lang="en-US" dirty="0"/>
              <a:t>Well-known use case: HTTPS, TLS, SSH,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3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3101-0E77-B94F-90EE-D922DA6F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C414-D4DF-414D-929F-E1DECAA43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Signature</a:t>
            </a:r>
          </a:p>
          <a:p>
            <a:r>
              <a:rPr lang="en-US" dirty="0"/>
              <a:t>Presenting the authenticity of digital messages or documents</a:t>
            </a:r>
          </a:p>
          <a:p>
            <a:r>
              <a:rPr lang="en-US" dirty="0"/>
              <a:t>Generated by the private key</a:t>
            </a:r>
          </a:p>
          <a:p>
            <a:r>
              <a:rPr lang="en-US" dirty="0"/>
              <a:t>Verified by the public key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Key Encryption</a:t>
            </a:r>
          </a:p>
          <a:p>
            <a:r>
              <a:rPr lang="en-US" dirty="0"/>
              <a:t>Use one key from a pair for encryption</a:t>
            </a:r>
          </a:p>
          <a:p>
            <a:r>
              <a:rPr lang="en-US" dirty="0"/>
              <a:t>Use another key from a pair for decryption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7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E795-F604-E34E-914C-7656E5B6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simple example of Digital Signature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1E9F9A-38CB-3847-80AF-20EE20854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59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Alice knows Bob’s public key</a:t>
            </a:r>
          </a:p>
          <a:p>
            <a:pPr marL="0" indent="0">
              <a:buNone/>
            </a:pPr>
            <a:r>
              <a:rPr lang="en-US" dirty="0"/>
              <a:t>Bob uses his private key to generate a signature for a message</a:t>
            </a:r>
          </a:p>
          <a:p>
            <a:pPr marL="0" indent="0">
              <a:buNone/>
            </a:pPr>
            <a:r>
              <a:rPr lang="en-US" dirty="0"/>
              <a:t>Alice use Bob’s public key to verify the signature</a:t>
            </a:r>
          </a:p>
          <a:p>
            <a:r>
              <a:rPr lang="en-US" dirty="0"/>
              <a:t>If valid: the signature is truly generated by Bob and has not been modified</a:t>
            </a:r>
          </a:p>
          <a:p>
            <a:r>
              <a:rPr lang="en-US" dirty="0"/>
              <a:t>If invalid: the signature is not generated by Bob or the content has been modified (e.g., Man in the Middle attack)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5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E795-F604-E34E-914C-7656E5B6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simple example of Public Key Encryption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1E9F9A-38CB-3847-80AF-20EE20854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59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Alice knows Bob’s public key</a:t>
            </a:r>
          </a:p>
          <a:p>
            <a:pPr marL="0" indent="0">
              <a:buNone/>
            </a:pPr>
            <a:r>
              <a:rPr lang="en-US" dirty="0"/>
              <a:t>Alice uses Bob’s public key to encrypt the message</a:t>
            </a:r>
          </a:p>
          <a:p>
            <a:pPr marL="0" indent="0">
              <a:buNone/>
            </a:pPr>
            <a:r>
              <a:rPr lang="en-US" dirty="0"/>
              <a:t>Bob use his private key to decrypt the message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75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EE47-6956-E04C-B008-C7FE7362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39813-5902-1E4E-B606-9115B4BF8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3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CEA2-EB97-F041-A1B4-BA53C52B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1E9AD-539A-8F49-9388-7DB80B3D1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6263268" cy="2368592"/>
          </a:xfrm>
        </p:spPr>
        <p:txBody>
          <a:bodyPr>
            <a:normAutofit/>
          </a:bodyPr>
          <a:lstStyle/>
          <a:p>
            <a:r>
              <a:rPr lang="en-US" dirty="0"/>
              <a:t>Finding and eliminating errors from programs</a:t>
            </a:r>
          </a:p>
          <a:p>
            <a:r>
              <a:rPr lang="en-US" dirty="0"/>
              <a:t>Grace Hopper and the “First actual case of bug being found”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AC67B-2C57-F742-9AC4-B3328661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313" y="1347914"/>
            <a:ext cx="4252332" cy="2943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806710-8E7C-2445-A5CA-168560711527}"/>
              </a:ext>
            </a:extLst>
          </p:cNvPr>
          <p:cNvSpPr/>
          <p:nvPr/>
        </p:nvSpPr>
        <p:spPr>
          <a:xfrm>
            <a:off x="838200" y="3948589"/>
            <a:ext cx="10861289" cy="2544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Process: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Find/Reproduce the bug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Simplify program input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Use a debugger to track down the origin of the problem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Fix the problem</a:t>
            </a:r>
          </a:p>
        </p:txBody>
      </p:sp>
    </p:spTree>
    <p:extLst>
      <p:ext uri="{BB962C8B-B14F-4D97-AF65-F5344CB8AC3E}">
        <p14:creationId xmlns:p14="http://schemas.microsoft.com/office/powerpoint/2010/main" val="334596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4371</TotalTime>
  <Words>1170</Words>
  <Application>Microsoft Macintosh PowerPoint</Application>
  <PresentationFormat>Widescreen</PresentationFormat>
  <Paragraphs>190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Software Construction Laboratory CS35L – Lab 1</vt:lpstr>
      <vt:lpstr>Session 4-2</vt:lpstr>
      <vt:lpstr>Brief introduction to Public Key Cryptography</vt:lpstr>
      <vt:lpstr>Public Key Cryptography</vt:lpstr>
      <vt:lpstr>Public Key Cryptography</vt:lpstr>
      <vt:lpstr>An simple example of Digital Signature</vt:lpstr>
      <vt:lpstr>An simple example of Public Key Encryption</vt:lpstr>
      <vt:lpstr>Debugging in C</vt:lpstr>
      <vt:lpstr>Debugging</vt:lpstr>
      <vt:lpstr>Debugger</vt:lpstr>
      <vt:lpstr>GDB – GNU Debugger</vt:lpstr>
      <vt:lpstr>How to use GDB</vt:lpstr>
      <vt:lpstr>How to use GDB</vt:lpstr>
      <vt:lpstr>Find out bugs</vt:lpstr>
      <vt:lpstr>How to use breakpoints</vt:lpstr>
      <vt:lpstr>How to use breakpoints</vt:lpstr>
      <vt:lpstr>More commands when using GDB</vt:lpstr>
      <vt:lpstr>More commands when using GDB</vt:lpstr>
      <vt:lpstr>Brief Introduction to Process Memory</vt:lpstr>
      <vt:lpstr>Stack Frames and the Stack</vt:lpstr>
      <vt:lpstr>FYI: Analyzing the stack</vt:lpstr>
      <vt:lpstr>Programming in C for you Homework 4</vt:lpstr>
      <vt:lpstr>Data types, pointers, struct</vt:lpstr>
      <vt:lpstr>Pointer Example</vt:lpstr>
      <vt:lpstr>Dynamic Memory Allocation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Construction Laboratory CS35L – F18</dc:title>
  <dc:creator>Zhiyi Zhang</dc:creator>
  <cp:lastModifiedBy>Zhiyi Zhang</cp:lastModifiedBy>
  <cp:revision>627</cp:revision>
  <dcterms:created xsi:type="dcterms:W3CDTF">2018-10-02T20:19:11Z</dcterms:created>
  <dcterms:modified xsi:type="dcterms:W3CDTF">2018-10-24T05:28:54Z</dcterms:modified>
</cp:coreProperties>
</file>